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56"/>
  </p:notesMasterIdLst>
  <p:sldIdLst>
    <p:sldId id="256" r:id="rId2"/>
    <p:sldId id="285" r:id="rId3"/>
    <p:sldId id="289" r:id="rId4"/>
    <p:sldId id="286" r:id="rId5"/>
    <p:sldId id="287" r:id="rId6"/>
    <p:sldId id="257" r:id="rId7"/>
    <p:sldId id="258" r:id="rId8"/>
    <p:sldId id="296" r:id="rId9"/>
    <p:sldId id="297" r:id="rId10"/>
    <p:sldId id="259" r:id="rId11"/>
    <p:sldId id="300" r:id="rId12"/>
    <p:sldId id="333" r:id="rId13"/>
    <p:sldId id="334" r:id="rId14"/>
    <p:sldId id="261" r:id="rId15"/>
    <p:sldId id="260" r:id="rId16"/>
    <p:sldId id="265" r:id="rId17"/>
    <p:sldId id="263" r:id="rId18"/>
    <p:sldId id="262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35" r:id="rId29"/>
    <p:sldId id="267" r:id="rId30"/>
    <p:sldId id="268" r:id="rId31"/>
    <p:sldId id="269" r:id="rId32"/>
    <p:sldId id="292" r:id="rId33"/>
    <p:sldId id="281" r:id="rId34"/>
    <p:sldId id="284" r:id="rId35"/>
    <p:sldId id="301" r:id="rId36"/>
    <p:sldId id="283" r:id="rId37"/>
    <p:sldId id="282" r:id="rId38"/>
    <p:sldId id="293" r:id="rId39"/>
    <p:sldId id="323" r:id="rId40"/>
    <p:sldId id="290" r:id="rId41"/>
    <p:sldId id="302" r:id="rId42"/>
    <p:sldId id="321" r:id="rId43"/>
    <p:sldId id="322" r:id="rId44"/>
    <p:sldId id="288" r:id="rId45"/>
    <p:sldId id="299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98899-F665-4D87-B19E-80C338DE0D20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A6DE-062A-40D9-9860-A10CA9107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DA6DE-062A-40D9-9860-A10CA9107F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1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DA6DE-062A-40D9-9860-A10CA9107F8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4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6979-D857-4ECE-928C-ABE6B72BE218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7919-1F2F-4813-B098-3482A68FD445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ED61-6EF3-4E47-B18C-674F3721511C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6790-C02E-4EF3-B049-6F0281DA6EC7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CFEE-691B-4B6C-BF5B-1D2307F8188E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533B-1CCB-4817-B150-FB543A85501E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558C-9270-48EC-B9C1-2D5B9F5DF2A6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9F2E-50FB-4415-87D9-9CD88A951B54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0A0B-3FB1-440C-B2F6-1FE585CC3BF8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2575-F9AE-4BBB-8874-F5DDAD69D3CC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AE5569-065A-49D8-8035-4918F4101655}" type="datetime2">
              <a:rPr lang="en-US" smtClean="0"/>
              <a:t>Wednesday, February 27,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WebSciD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ree_thinker/status/109557179323304345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HirenShukla" TargetMode="External"/><Relationship Id="rId13" Type="http://schemas.openxmlformats.org/officeDocument/2006/relationships/hyperlink" Target="https://twitter.com/Lakshya2019" TargetMode="External"/><Relationship Id="rId3" Type="http://schemas.openxmlformats.org/officeDocument/2006/relationships/hyperlink" Target="https://twitter.com/BJP4Assam" TargetMode="External"/><Relationship Id="rId7" Type="http://schemas.openxmlformats.org/officeDocument/2006/relationships/hyperlink" Target="https://twitter.com/rakasera" TargetMode="External"/><Relationship Id="rId12" Type="http://schemas.openxmlformats.org/officeDocument/2006/relationships/hyperlink" Target="https://twitter.com/SarmahAimani" TargetMode="External"/><Relationship Id="rId2" Type="http://schemas.openxmlformats.org/officeDocument/2006/relationships/hyperlink" Target="https://twitter.com/PonnaarrBJ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arendramodi" TargetMode="External"/><Relationship Id="rId11" Type="http://schemas.openxmlformats.org/officeDocument/2006/relationships/hyperlink" Target="https://twitter.com/mahindrbahubali" TargetMode="External"/><Relationship Id="rId5" Type="http://schemas.openxmlformats.org/officeDocument/2006/relationships/hyperlink" Target="https://twitter.com/bk_chudasama" TargetMode="External"/><Relationship Id="rId10" Type="http://schemas.openxmlformats.org/officeDocument/2006/relationships/hyperlink" Target="https://twitter.com/RahulsinhaBJP" TargetMode="External"/><Relationship Id="rId4" Type="http://schemas.openxmlformats.org/officeDocument/2006/relationships/hyperlink" Target="https://twitter.com/iSureshBjp" TargetMode="External"/><Relationship Id="rId9" Type="http://schemas.openxmlformats.org/officeDocument/2006/relationships/hyperlink" Target="https://twitter.com/ImashishjhaAj" TargetMode="External"/><Relationship Id="rId14" Type="http://schemas.openxmlformats.org/officeDocument/2006/relationships/hyperlink" Target="https://twitter.com/prangshude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search?src=typd&amp;q=mahindrbahubal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onnaarrBJ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free_thinker/status/109557179638711910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ree_thinker/status/109557180728807424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witter.com/BJP4Assa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ree_thinker/status/109557179914692608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free_thinker/status/109557371489110016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guardian.com/world/2014/may/16/narendra-modi-victory-congress-india-ele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chive.is/https:/twitter.com/PonnaarrBJP*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chive.is/Jngpy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PonnaarrBJP/status/109085532222946099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chive.is/https:/twitter.com/BJP4Assam*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JP4Assam/status/1095577088206217216" TargetMode="External"/><Relationship Id="rId2" Type="http://schemas.openxmlformats.org/officeDocument/2006/relationships/hyperlink" Target="https://twitter.com/BJP4Assam/status/10955763007718195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BJP4Assam/status/1078600314952003585" TargetMode="External"/><Relationship Id="rId5" Type="http://schemas.openxmlformats.org/officeDocument/2006/relationships/hyperlink" Target="https://twitter.com/BJP4Assam/status/1095542253987086336" TargetMode="External"/><Relationship Id="rId4" Type="http://schemas.openxmlformats.org/officeDocument/2006/relationships/hyperlink" Target="https://twitter.com/BJP4Assam/status/109557783621008588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s-dl.blogspot.com/2017/02/2017-02-22-archive-now-archivenow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free_thinker/status/109557180728807424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s-dl.blogspot.com/2017/02/2017-02-22-archive-now-archivenow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itwoops.com/p/indi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shingtonpost.com/world/asia_pacific/whistleblower-claims-cambridge-analyticas-partners-in-india-worked-on-elections-raising-privacy-fears/2018/03/28/1168c04c-328a-11e8-b6bd-0084a1666987_story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witter.com/PonnaarrBJ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olitwoops.com/p/india/PonnaarrBJP" TargetMode="External"/><Relationship Id="rId4" Type="http://schemas.openxmlformats.org/officeDocument/2006/relationships/hyperlink" Target="https://twitter.com/mahindrbahubal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litwoops.com/p/india/iSureshBjp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PonnaarrBJ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PonnaarrBJP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BJP4Assam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bk_chudasama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hindrbahubali" TargetMode="Externa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twitter.com/en/docs/tweets/timelines/api-reference/get-statuses-user_timelin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week.com/article/1312443/indias-bjp-used-data-analytics-swing-voter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arbanandsonwal" TargetMode="External"/><Relationship Id="rId3" Type="http://schemas.openxmlformats.org/officeDocument/2006/relationships/hyperlink" Target="https://twitter.com/narendramodi" TargetMode="External"/><Relationship Id="rId7" Type="http://schemas.openxmlformats.org/officeDocument/2006/relationships/hyperlink" Target="https://twitter.com/PMOIndia" TargetMode="External"/><Relationship Id="rId12" Type="http://schemas.openxmlformats.org/officeDocument/2006/relationships/hyperlink" Target="https://twitter.com/DDNewsLiv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AmitShah" TargetMode="External"/><Relationship Id="rId11" Type="http://schemas.openxmlformats.org/officeDocument/2006/relationships/hyperlink" Target="https://twitter.com/CMOfficeAssam" TargetMode="External"/><Relationship Id="rId5" Type="http://schemas.openxmlformats.org/officeDocument/2006/relationships/hyperlink" Target="https://twitter.com/BJP4Gujarat" TargetMode="External"/><Relationship Id="rId10" Type="http://schemas.openxmlformats.org/officeDocument/2006/relationships/hyperlink" Target="https://twitter.com/BJP4Assam" TargetMode="External"/><Relationship Id="rId4" Type="http://schemas.openxmlformats.org/officeDocument/2006/relationships/hyperlink" Target="https://twitter.com/BJP4India" TargetMode="External"/><Relationship Id="rId9" Type="http://schemas.openxmlformats.org/officeDocument/2006/relationships/hyperlink" Target="https://twitter.com/himantabiswa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free_thinker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s-dl.blogspot.com/2017/02/2017-02-22-archive-now-archivenow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iSureshBjp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ImashishjhaAj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rakaser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ombergquint.com/elections/it-s-all-about-modi-as-india-prepares-for-mammoth-2019-election-2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mahindrbahubali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SamrahAimani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prangshudeb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iHirenShukla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08/timemap/cdxj/https:/twitter.com/Lakshya201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runch.com/2019/02/13/india-politician-tweet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ree_think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free_thinker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213160131/https:/twitter.com/free_thinker/status/109557179323304345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b="1" dirty="0"/>
              <a:t>Manipulating AN INDIAN POLITICIAN’s TWEET  IS WORRINGLY EASY TO DO SO !!!</a:t>
            </a:r>
            <a:br>
              <a:rPr lang="en-US" sz="2800" b="1" dirty="0"/>
            </a:br>
            <a:r>
              <a:rPr lang="en-US" sz="2200" b="1" cap="none" dirty="0" smtClean="0">
                <a:solidFill>
                  <a:schemeClr val="tx1"/>
                </a:solidFill>
              </a:rPr>
              <a:t>(Manipulating Tweets  Of Ruling Indian Political Party's IT Cell)</a:t>
            </a:r>
            <a:endParaRPr lang="en-US" sz="2200" cap="none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67100"/>
            <a:ext cx="6400800" cy="300990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Mohammed Nauman Siddique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Web Archiving Forensics (CS 895) 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Spring, 2019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Web Science and Digital Libraries Group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Old Dominion University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Norfolk, Virginia, USA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b="1" u="sng" dirty="0">
                <a:solidFill>
                  <a:schemeClr val="hlink"/>
                </a:solidFill>
                <a:hlinkClick r:id="rId2"/>
              </a:rPr>
              <a:t>@</a:t>
            </a:r>
            <a:r>
              <a:rPr lang="en-US" b="1" u="sng" dirty="0" smtClean="0">
                <a:solidFill>
                  <a:schemeClr val="hlink"/>
                </a:solidFill>
                <a:hlinkClick r:id="rId2"/>
              </a:rPr>
              <a:t>WebSciDL</a:t>
            </a:r>
            <a:endParaRPr lang="en-US" b="1" u="sng" dirty="0" smtClean="0">
              <a:solidFill>
                <a:schemeClr val="hlink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 smtClean="0"/>
              <a:t>02/27/2019</a:t>
            </a:r>
            <a:endParaRPr lang="en-US" dirty="0"/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b="1" u="sng" dirty="0">
              <a:solidFill>
                <a:schemeClr val="hlink"/>
              </a:solidFill>
            </a:endParaRP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Google Shape;96;p13" descr="C:\Users\nauman\Desktop\glid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886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7;p13" descr="F:\Fall2018\WSDL\AUT_PPT\download (1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3886200"/>
            <a:ext cx="1066799" cy="10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2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Copy n Paste Champions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629487" cy="4806471"/>
          </a:xfrm>
        </p:spPr>
      </p:pic>
      <p:sp>
        <p:nvSpPr>
          <p:cNvPr id="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https://twitter.com/free_thinker/status/1095571793233043456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05200" y="4419600"/>
            <a:ext cx="3429000" cy="198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05200" y="2209800"/>
            <a:ext cx="32766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CF389-BA67-4691-839A-17096FE2E0F9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Handles which tweeted </a:t>
            </a:r>
            <a:r>
              <a:rPr lang="en-US" sz="3200" dirty="0" smtClean="0"/>
              <a:t>out the </a:t>
            </a:r>
            <a:r>
              <a:rPr lang="en-US" sz="3200" dirty="0"/>
              <a:t>manipulated tweets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9660450"/>
              </p:ext>
            </p:extLst>
          </p:nvPr>
        </p:nvGraphicFramePr>
        <p:xfrm>
          <a:off x="457200" y="1600200"/>
          <a:ext cx="8229600" cy="503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Twitter Handle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u="sng" dirty="0" smtClean="0">
                          <a:hlinkClick r:id="rId2"/>
                        </a:rPr>
                        <a:t>@</a:t>
                      </a:r>
                      <a:r>
                        <a:rPr lang="en-US" sz="1400" dirty="0" err="1" smtClean="0">
                          <a:hlinkClick r:id="rId2"/>
                        </a:rPr>
                        <a:t>PonnaarrBJP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Union Minister of State for Finance and Shipping, Government of India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hlinkClick r:id="rId3"/>
                        </a:rPr>
                        <a:t>@BJP4Assam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Official Twitter Handle of BJP Assam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u="sng" dirty="0" smtClean="0">
                          <a:hlinkClick r:id="rId4"/>
                        </a:rPr>
                        <a:t>@</a:t>
                      </a:r>
                      <a:r>
                        <a:rPr lang="en-US" sz="1400" dirty="0" err="1" smtClean="0">
                          <a:hlinkClick r:id="rId4"/>
                        </a:rPr>
                        <a:t>iSureshBjp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MLA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(State Representative)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hlinkClick r:id="rId5"/>
                        </a:rPr>
                        <a:t>@</a:t>
                      </a:r>
                      <a:r>
                        <a:rPr lang="en-US" sz="1400" dirty="0" err="1" smtClean="0">
                          <a:hlinkClick r:id="rId5"/>
                        </a:rPr>
                        <a:t>bk_chudasama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Co-convener BJP IT CELL, Followed by Prime Minister </a:t>
                      </a:r>
                      <a:r>
                        <a:rPr lang="en-US" sz="1400" dirty="0" smtClean="0">
                          <a:hlinkClick r:id="rId6"/>
                        </a:rPr>
                        <a:t>@</a:t>
                      </a:r>
                      <a:r>
                        <a:rPr lang="en-US" sz="1400" dirty="0" err="1" smtClean="0">
                          <a:hlinkClick r:id="rId6"/>
                        </a:rPr>
                        <a:t>narendramodi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u="sng" dirty="0" smtClean="0">
                          <a:hlinkClick r:id="rId7"/>
                        </a:rPr>
                        <a:t>@</a:t>
                      </a:r>
                      <a:r>
                        <a:rPr lang="en-US" sz="1400" dirty="0" err="1" smtClean="0">
                          <a:hlinkClick r:id="rId7"/>
                        </a:rPr>
                        <a:t>rakasera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District Organizer BJP IT Cell, </a:t>
                      </a:r>
                      <a:r>
                        <a:rPr lang="en-US" sz="1400" dirty="0" err="1" smtClean="0"/>
                        <a:t>Bhilwara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hlinkClick r:id="rId8"/>
                        </a:rPr>
                        <a:t>@</a:t>
                      </a:r>
                      <a:r>
                        <a:rPr lang="en-US" sz="1400" dirty="0" err="1" smtClean="0">
                          <a:hlinkClick r:id="rId8"/>
                        </a:rPr>
                        <a:t>iHirenShukla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North Zone Head, BJP ITSM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hlinkClick r:id="rId9"/>
                        </a:rPr>
                        <a:t>@</a:t>
                      </a:r>
                      <a:r>
                        <a:rPr lang="en-US" sz="1400" dirty="0" err="1" smtClean="0">
                          <a:hlinkClick r:id="rId9"/>
                        </a:rPr>
                        <a:t>ImashishjhaAj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Followed by National Secretary of BJP </a:t>
                      </a:r>
                      <a:r>
                        <a:rPr lang="en-US" sz="1400" dirty="0" smtClean="0">
                          <a:hlinkClick r:id="rId10"/>
                        </a:rPr>
                        <a:t>@</a:t>
                      </a:r>
                      <a:r>
                        <a:rPr lang="en-US" sz="1400" dirty="0" err="1" smtClean="0">
                          <a:hlinkClick r:id="rId10"/>
                        </a:rPr>
                        <a:t>RahulsinhaBJP</a:t>
                      </a:r>
                      <a:endParaRPr 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>
                          <a:hlinkClick r:id="rId11"/>
                        </a:rPr>
                        <a:t>@</a:t>
                      </a:r>
                      <a:r>
                        <a:rPr lang="en-US" sz="1400" dirty="0" err="1" smtClean="0">
                          <a:hlinkClick r:id="rId11"/>
                        </a:rPr>
                        <a:t>mahindrbahubali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Account deleted 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 smtClean="0">
                          <a:hlinkClick r:id="rId12"/>
                        </a:rPr>
                        <a:t>@</a:t>
                      </a:r>
                      <a:r>
                        <a:rPr lang="en-US" sz="1400" dirty="0" err="1" smtClean="0">
                          <a:hlinkClick r:id="rId12"/>
                        </a:rPr>
                        <a:t>SarmahAimani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Poet &amp; Freelance writer (</a:t>
                      </a:r>
                      <a:r>
                        <a:rPr 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Joined September 2018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hlinkClick r:id="rId13"/>
                        </a:rPr>
                        <a:t>@</a:t>
                      </a:r>
                      <a:r>
                        <a:rPr lang="en-US" sz="1400" u="sng" dirty="0" smtClean="0">
                          <a:hlinkClick r:id="rId13"/>
                        </a:rPr>
                        <a:t>Lakshya2019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A campaign account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 smtClean="0">
                          <a:hlinkClick r:id="rId14"/>
                        </a:rPr>
                        <a:t>@</a:t>
                      </a:r>
                      <a:r>
                        <a:rPr lang="en-US" sz="1400" u="sng" dirty="0" err="1" smtClean="0">
                          <a:hlinkClick r:id="rId14"/>
                        </a:rPr>
                        <a:t>prangshudeb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Nationalist | Anti-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Naxalist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| Computer Engineer | IT Professional |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Traveller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|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IndiaLover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1981200"/>
            <a:ext cx="8229600" cy="121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09800" y="2421523"/>
            <a:ext cx="1963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Part of the BJP Party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9489" y="3276600"/>
            <a:ext cx="8192729" cy="1219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09800" y="3590194"/>
            <a:ext cx="2052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Part of the BJP IT Cell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0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Deleted account courtesy of @</a:t>
            </a:r>
            <a:r>
              <a:rPr lang="en-US" sz="3200" dirty="0" err="1" smtClean="0"/>
              <a:t>mahindrbahubali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6" y="2057400"/>
            <a:ext cx="8964609" cy="3943845"/>
          </a:xfrm>
        </p:spPr>
      </p:pic>
      <p:sp>
        <p:nvSpPr>
          <p:cNvPr id="5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https://twitter.com/mahindrbahubali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42948-9B01-4146-A3CB-9BFCA63CB2C4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3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Account was live on February 22, 2019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9" y="1905000"/>
            <a:ext cx="8928611" cy="4114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4"/>
              </a:rPr>
              <a:t>https://twitter.com/search?src=typd&amp;q=mahindrbahubali</a:t>
            </a:r>
            <a:endParaRPr lang="en-US" sz="1200" dirty="0"/>
          </a:p>
          <a:p>
            <a:pPr lvl="0" algn="ctr"/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38400" y="4191000"/>
            <a:ext cx="48768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2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Union Minister for Finance and Shopping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8655871" cy="4793154"/>
          </a:xfrm>
        </p:spPr>
      </p:pic>
      <p:sp>
        <p:nvSpPr>
          <p:cNvPr id="7" name="Rectangle 6"/>
          <p:cNvSpPr/>
          <p:nvPr/>
        </p:nvSpPr>
        <p:spPr>
          <a:xfrm>
            <a:off x="1143000" y="5181600"/>
            <a:ext cx="22860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https://twitter.com/PonnaarrBJP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FCF13-FA2A-4638-8A3F-6150345D2527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minister blaming his own government for failing on middle class agenda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90" y="1447800"/>
            <a:ext cx="8025419" cy="4534978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49" y="4763816"/>
            <a:ext cx="6780548" cy="1996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https://twitter.com/free_thinker/status/1095571796387119106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33136" y="4279823"/>
            <a:ext cx="3276600" cy="483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28707" y="4817610"/>
            <a:ext cx="17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Enlarged View</a:t>
            </a:r>
            <a:endParaRPr lang="en-US" b="1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25A2E-E4B2-4ED3-85AD-319FDECE47C9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funny tweet from the minister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9652"/>
            <a:ext cx="8229600" cy="4637896"/>
          </a:xfrm>
        </p:spPr>
      </p:pic>
      <p:sp>
        <p:nvSpPr>
          <p:cNvPr id="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https://twitter.com/free_thinker/status/1095571807288074241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CFCB7-548F-49CE-A2A4-5E9680A87A73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5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BJP Assam Official Twitter Page</a:t>
            </a:r>
            <a:endParaRPr lang="en-US" dirty="0"/>
          </a:p>
        </p:txBody>
      </p:sp>
      <p:sp>
        <p:nvSpPr>
          <p:cNvPr id="4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https://twitter.com/BJP4Assam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2" y="1676400"/>
            <a:ext cx="8674876" cy="4715682"/>
          </a:xfrm>
        </p:spPr>
      </p:pic>
      <p:sp>
        <p:nvSpPr>
          <p:cNvPr id="8" name="Rectangle 7"/>
          <p:cNvSpPr/>
          <p:nvPr/>
        </p:nvSpPr>
        <p:spPr>
          <a:xfrm>
            <a:off x="381000" y="5105400"/>
            <a:ext cx="2286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3DE98-2942-42E7-9F4D-1BD587DBBC6E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Official state unit handle criticizes its own government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676400"/>
            <a:ext cx="8229600" cy="4687235"/>
          </a:xfrm>
        </p:spPr>
      </p:pic>
      <p:sp>
        <p:nvSpPr>
          <p:cNvPr id="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https://twitter.com/free_thinker/status/1095571799146926080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10" y="3276600"/>
            <a:ext cx="6711221" cy="1819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505200" y="5110834"/>
            <a:ext cx="31242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09438" y="4343400"/>
            <a:ext cx="175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Enlarged View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E76D6-86B4-4004-9566-7A67FA07982D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@PonnaarrBJP tweets pushed to archive.is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8686800" cy="4919457"/>
          </a:xfrm>
        </p:spPr>
      </p:pic>
      <p:sp>
        <p:nvSpPr>
          <p:cNvPr id="10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https://twitter.com/free_thinker/status/1095573714891100160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820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Bhartiya</a:t>
            </a:r>
            <a:r>
              <a:rPr lang="en-US" sz="3200" dirty="0" smtClean="0"/>
              <a:t> </a:t>
            </a:r>
            <a:r>
              <a:rPr lang="en-US" sz="3200" dirty="0" err="1" smtClean="0"/>
              <a:t>Janta</a:t>
            </a:r>
            <a:r>
              <a:rPr lang="en-US" sz="3200" dirty="0" smtClean="0"/>
              <a:t> Party (BJP) </a:t>
            </a:r>
            <a:r>
              <a:rPr lang="en-US" sz="3200" dirty="0"/>
              <a:t>w</a:t>
            </a:r>
            <a:r>
              <a:rPr lang="en-US" sz="3200" dirty="0" smtClean="0"/>
              <a:t>ins 2014 Indian Parliamentary Elections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8610600" cy="4519873"/>
          </a:xfrm>
        </p:spPr>
      </p:pic>
      <p:sp>
        <p:nvSpPr>
          <p:cNvPr id="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https://www.theguardian.com/world/2014/may/16/narendra-modi-victory-congress-india-election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190A2-BD64-44E3-B46E-E7838A5F029C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9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2 tweets for @PonnaarrBJP archived at  Archive.is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8646243" cy="4361815"/>
          </a:xfrm>
        </p:spPr>
      </p:pic>
      <p:sp>
        <p:nvSpPr>
          <p:cNvPr id="10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http://archive.is/https://twitter.com/PonnaarrBJP*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4147808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Both the tweets are from the manipulated tweet story.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One of the tweets from the news article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9068"/>
            <a:ext cx="8382000" cy="470460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http://archive.is/Jngpy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63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One tweets is live on the web but another is 404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msiddique@atria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:~$ curl -I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https://twitter.com/PonnaarrBJP/status/1090855322229460992</a:t>
            </a:r>
          </a:p>
          <a:p>
            <a:pPr marL="0" indent="0">
              <a:buNone/>
            </a:pPr>
            <a:r>
              <a:rPr lang="en-US" dirty="0">
                <a:solidFill>
                  <a:srgbClr val="283628"/>
                </a:solidFill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cache-control: no-cache, no-store, must-revalidate, pre-check=0, post-check=0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445108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..</a:t>
            </a:r>
          </a:p>
          <a:p>
            <a:pPr marL="0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msiddique@atria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:~$ curl -I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https://twitter.com/PonnaarrBJP/status/1095566027260342273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HTTP/1.1 404 Not Found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cache-control: no-cache, no-store, must-revalidate, pre-check=0, post-check=0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6329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...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0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86000" y="-6866126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msiddique@atria</a:t>
            </a:r>
            <a:r>
              <a:rPr lang="en-US" dirty="0"/>
              <a:t>:~$ curl -I https://twitter.com/PonnaarrBJP/status/1095566027260342273</a:t>
            </a:r>
          </a:p>
          <a:p>
            <a:r>
              <a:rPr lang="en-US" dirty="0"/>
              <a:t>HTTP/1.1 404 Not Found</a:t>
            </a:r>
          </a:p>
          <a:p>
            <a:r>
              <a:rPr lang="en-US" dirty="0"/>
              <a:t>cache-control: no-cache, no-store, must-revalidate, pre-check=0, post-check=0</a:t>
            </a:r>
          </a:p>
          <a:p>
            <a:r>
              <a:rPr lang="en-US" dirty="0"/>
              <a:t>content-length: </a:t>
            </a:r>
            <a:r>
              <a:rPr lang="en-US" dirty="0" smtClean="0"/>
              <a:t>6329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Tweet from </a:t>
            </a:r>
            <a:r>
              <a:rPr lang="en-US" dirty="0"/>
              <a:t>@PonnaarrBJP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8286"/>
            <a:ext cx="8534400" cy="485398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https://twitter.com/PonnaarrBJP/status/1090855322229460992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304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5 tweets for @BJP4Assam archived at archive.is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1" y="1600200"/>
            <a:ext cx="8878402" cy="497075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http://archive.is/https://twitter.com/BJP4Assam*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890" y="4004895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All of the four tweets related to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m</a:t>
            </a:r>
            <a:r>
              <a:rPr lang="en-US" sz="1400" b="1" dirty="0" smtClean="0">
                <a:solidFill>
                  <a:srgbClr val="FF0000"/>
                </a:solidFill>
              </a:rPr>
              <a:t>anipulated tweet story are deleted.</a:t>
            </a:r>
          </a:p>
        </p:txBody>
      </p:sp>
    </p:spTree>
    <p:extLst>
      <p:ext uri="{BB962C8B-B14F-4D97-AF65-F5344CB8AC3E}">
        <p14:creationId xmlns:p14="http://schemas.microsoft.com/office/powerpoint/2010/main" val="6068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Archive.is has 4 </a:t>
            </a:r>
            <a:r>
              <a:rPr lang="en-US" sz="3200" dirty="0"/>
              <a:t>deleted and 1 live </a:t>
            </a:r>
            <a:r>
              <a:rPr lang="en-US" sz="3200" dirty="0" smtClean="0"/>
              <a:t>tweet for @BJP4Assam  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twitter.com/BJP4Assam/status/1095576300771819522</a:t>
            </a:r>
            <a:r>
              <a:rPr lang="en-US" dirty="0" smtClean="0"/>
              <a:t>  (</a:t>
            </a:r>
            <a:r>
              <a:rPr lang="en-US" b="1" dirty="0" smtClean="0">
                <a:solidFill>
                  <a:srgbClr val="FF0000"/>
                </a:solidFill>
              </a:rPr>
              <a:t>Deleted</a:t>
            </a:r>
            <a:r>
              <a:rPr lang="en-US" dirty="0" smtClean="0"/>
              <a:t>) [Relevant to story]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twitter.com/BJP4Assam/status/1095577088206217216</a:t>
            </a:r>
            <a:r>
              <a:rPr lang="en-US" dirty="0" smtClean="0"/>
              <a:t> (</a:t>
            </a:r>
            <a:r>
              <a:rPr lang="en-US" b="1" dirty="0">
                <a:solidFill>
                  <a:srgbClr val="FF0000"/>
                </a:solidFill>
              </a:rPr>
              <a:t>Deleted</a:t>
            </a:r>
            <a:r>
              <a:rPr lang="en-US" dirty="0" smtClean="0"/>
              <a:t>) </a:t>
            </a:r>
            <a:r>
              <a:rPr lang="en-US" dirty="0"/>
              <a:t>[Relevant to story]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twitter.com/BJP4Assam/status/1095577836210085888</a:t>
            </a:r>
            <a:r>
              <a:rPr lang="en-US" dirty="0" smtClean="0"/>
              <a:t> (</a:t>
            </a:r>
            <a:r>
              <a:rPr lang="en-US" b="1" dirty="0">
                <a:solidFill>
                  <a:srgbClr val="FF0000"/>
                </a:solidFill>
              </a:rPr>
              <a:t>Deleted</a:t>
            </a:r>
            <a:r>
              <a:rPr lang="en-US" dirty="0" smtClean="0"/>
              <a:t>) </a:t>
            </a:r>
            <a:r>
              <a:rPr lang="en-US" dirty="0"/>
              <a:t>[Relevant to story]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twitter.com/BJP4Assam/status/1095542253987086336</a:t>
            </a:r>
            <a:r>
              <a:rPr lang="en-US" dirty="0" smtClean="0"/>
              <a:t> (</a:t>
            </a:r>
            <a:r>
              <a:rPr lang="en-US" b="1" dirty="0">
                <a:solidFill>
                  <a:srgbClr val="FF0000"/>
                </a:solidFill>
              </a:rPr>
              <a:t>Deleted</a:t>
            </a:r>
            <a:r>
              <a:rPr lang="en-US" dirty="0" smtClean="0"/>
              <a:t>) </a:t>
            </a:r>
            <a:r>
              <a:rPr lang="en-US" dirty="0"/>
              <a:t>[Relevant to story]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twitter.com/BJP4Assam/status/1078600314952003585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00B050"/>
                </a:solidFill>
              </a:rPr>
              <a:t>Live on the web</a:t>
            </a:r>
            <a:r>
              <a:rPr lang="en-US" dirty="0" smtClean="0"/>
              <a:t>) [Not relevant </a:t>
            </a:r>
            <a:r>
              <a:rPr lang="en-US" dirty="0"/>
              <a:t>to story]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0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Archive.is archival coverage for manipulated story related Twitter handles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>
              <a:latin typeface="+mj-lt"/>
              <a:cs typeface="Courier New" pitchFamily="49" charset="0"/>
            </a:endParaRPr>
          </a:p>
          <a:p>
            <a:r>
              <a:rPr lang="en-US" sz="2800" dirty="0" smtClean="0">
                <a:latin typeface="+mj-lt"/>
                <a:cs typeface="Courier New" pitchFamily="49" charset="0"/>
              </a:rPr>
              <a:t>@</a:t>
            </a:r>
            <a:r>
              <a:rPr lang="en-US" sz="2800" dirty="0" smtClean="0">
                <a:latin typeface="+mj-lt"/>
                <a:cs typeface="Courier New" pitchFamily="49" charset="0"/>
              </a:rPr>
              <a:t>Lakshya2019 has two captures not relevant to the manipulated tweet story, while the rest of the Twitter accounts are not archived in archive.is. </a:t>
            </a:r>
            <a:endParaRPr lang="en-US" sz="2800" dirty="0" smtClean="0">
              <a:latin typeface="+mj-lt"/>
              <a:cs typeface="Courier New" pitchFamily="49" charset="0"/>
            </a:endParaRPr>
          </a:p>
          <a:p>
            <a:endParaRPr lang="en-US" sz="2800" dirty="0" smtClean="0">
              <a:latin typeface="+mj-lt"/>
              <a:cs typeface="Courier New" pitchFamily="49" charset="0"/>
            </a:endParaRPr>
          </a:p>
          <a:p>
            <a:r>
              <a:rPr lang="en-US" sz="2800" dirty="0" smtClean="0"/>
              <a:t>It is most plausible that someone manually pushed the tweets referred in the story to archive.is.</a:t>
            </a:r>
          </a:p>
          <a:p>
            <a:pPr marL="0" indent="0" algn="ctr">
              <a:buNone/>
            </a:pPr>
            <a:endParaRPr lang="en-US" sz="2800" dirty="0">
              <a:latin typeface="+mj-lt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Better to have </a:t>
            </a:r>
            <a:r>
              <a:rPr lang="en-US" sz="2800" dirty="0" smtClean="0"/>
              <a:t>both the Tweet </a:t>
            </a:r>
            <a:r>
              <a:rPr lang="en-US" sz="2800" dirty="0" smtClean="0"/>
              <a:t>URLs </a:t>
            </a:r>
            <a:r>
              <a:rPr lang="en-US" sz="2800" dirty="0" smtClean="0"/>
              <a:t>and</a:t>
            </a:r>
            <a:r>
              <a:rPr lang="en-US" sz="2800" dirty="0" smtClean="0"/>
              <a:t> screenshots for a tweet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9" y="1524000"/>
            <a:ext cx="8627902" cy="48072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Google Shape;165;p20">
            <a:hlinkClick r:id="rId3"/>
          </p:cNvPr>
          <p:cNvSpPr txBox="1"/>
          <p:nvPr/>
        </p:nvSpPr>
        <p:spPr>
          <a:xfrm>
            <a:off x="76200" y="6347200"/>
            <a:ext cx="89154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https://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twitter.com/free_thinker/status/1095571807288074241</a:t>
            </a:r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Archive Now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https://ws-dl.blogspot.com/2017/02/2017-02-22-archive-now-archivenow.html</a:t>
            </a:r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2286000"/>
            <a:ext cx="2667000" cy="21322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33400" y="2386905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Tweet  URLs help differentiate between live and deleted tweets over the screenshots</a:t>
            </a:r>
            <a:r>
              <a:rPr lang="en-US" sz="1400" b="1" dirty="0" smtClean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b="1" dirty="0" smtClean="0">
              <a:solidFill>
                <a:srgbClr val="FF0000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Push the controversial tweets to multiple archives. (Use </a:t>
            </a:r>
            <a:r>
              <a:rPr lang="en-US" sz="1400" b="1" dirty="0" smtClean="0">
                <a:solidFill>
                  <a:srgbClr val="FF0000"/>
                </a:solidFill>
                <a:hlinkClick r:id="rId3"/>
              </a:rPr>
              <a:t>Archive Now</a:t>
            </a:r>
            <a:r>
              <a:rPr lang="en-US" sz="1400" b="1" dirty="0" smtClean="0">
                <a:solidFill>
                  <a:srgbClr val="FF0000"/>
                </a:solidFill>
              </a:rPr>
              <a:t> tool)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1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Push your tweets to multiple archives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8637147" cy="451152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Google Shape;165;p20">
            <a:hlinkClick r:id="rId3"/>
          </p:cNvPr>
          <p:cNvSpPr txBox="1"/>
          <p:nvPr/>
        </p:nvSpPr>
        <p:spPr>
          <a:xfrm>
            <a:off x="76200" y="6347200"/>
            <a:ext cx="89154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Source: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https://ws-dl.blogspot.com/2017/02/2017-02-22-archive-now-archivenow.html</a:t>
            </a:r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4169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Politwoops India: Tracks deleted tweets for politicians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" y="1600200"/>
            <a:ext cx="8891445" cy="4538939"/>
          </a:xfrm>
        </p:spPr>
      </p:pic>
      <p:sp>
        <p:nvSpPr>
          <p:cNvPr id="5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https://www.politwoops.com/p/india/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CA420-2BB1-42DB-AB52-8964FD803674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4600" y="4267200"/>
            <a:ext cx="45929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168 </a:t>
            </a:r>
            <a:r>
              <a:rPr lang="en-US" sz="1400" b="1" dirty="0" smtClean="0">
                <a:solidFill>
                  <a:srgbClr val="FF0000"/>
                </a:solidFill>
              </a:rPr>
              <a:t>members out of 790 Members of Parliament.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(</a:t>
            </a:r>
            <a:r>
              <a:rPr lang="en-US" sz="1400" b="1" dirty="0" smtClean="0">
                <a:solidFill>
                  <a:srgbClr val="FF0000"/>
                </a:solidFill>
              </a:rPr>
              <a:t>It is an incomplete list</a:t>
            </a:r>
            <a:r>
              <a:rPr lang="en-US" sz="1400" b="1" dirty="0" smtClean="0">
                <a:solidFill>
                  <a:srgbClr val="FF0000"/>
                </a:solidFill>
              </a:rPr>
              <a:t>. Missing </a:t>
            </a:r>
            <a:r>
              <a:rPr lang="en-US" sz="1400" b="1" dirty="0" smtClean="0">
                <a:solidFill>
                  <a:srgbClr val="FF0000"/>
                </a:solidFill>
              </a:rPr>
              <a:t>handles need to be </a:t>
            </a:r>
            <a:endParaRPr lang="en-US" sz="1400" b="1" dirty="0" smtClean="0">
              <a:solidFill>
                <a:srgbClr val="FF0000"/>
              </a:solidFill>
            </a:endParaRPr>
          </a:p>
          <a:p>
            <a:r>
              <a:rPr lang="en-US" sz="1400" b="1" dirty="0" smtClean="0">
                <a:solidFill>
                  <a:srgbClr val="FF0000"/>
                </a:solidFill>
              </a:rPr>
              <a:t>sent </a:t>
            </a:r>
            <a:r>
              <a:rPr lang="en-US" sz="1400" b="1" dirty="0" smtClean="0">
                <a:solidFill>
                  <a:srgbClr val="FF0000"/>
                </a:solidFill>
              </a:rPr>
              <a:t>to Politwoops) 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5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Remember Cambridge </a:t>
            </a:r>
            <a:r>
              <a:rPr lang="en-US" sz="3200" dirty="0" err="1" smtClean="0"/>
              <a:t>Analytica</a:t>
            </a:r>
            <a:r>
              <a:rPr lang="en-US" sz="3200" dirty="0" smtClean="0"/>
              <a:t> and Facebook story!!! 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38612"/>
            <a:ext cx="8458200" cy="4609788"/>
          </a:xfrm>
        </p:spPr>
      </p:pic>
      <p:sp>
        <p:nvSpPr>
          <p:cNvPr id="5" name="Google Shape;165;p20"/>
          <p:cNvSpPr txBox="1"/>
          <p:nvPr/>
        </p:nvSpPr>
        <p:spPr>
          <a:xfrm>
            <a:off x="76200" y="64186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www.washingtonpost.com/world/asia_pacific/whistleblower-claims-cambridge-analyticas-partners-in-india-worked-on-elections-raising-privacy-fears/2018/03/28/1168c04c-328a-11e8-b6bd-0084a1666987_story.html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2CA85-F830-4087-B284-D86D925009CE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4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Union Minister’s Twitter handle (</a:t>
            </a:r>
            <a:r>
              <a:rPr lang="en-US" sz="2800" dirty="0" smtClean="0">
                <a:hlinkClick r:id="rId2"/>
              </a:rPr>
              <a:t>@</a:t>
            </a:r>
            <a:r>
              <a:rPr lang="en-US" sz="2800" dirty="0" err="1" smtClean="0">
                <a:hlinkClick r:id="rId2"/>
              </a:rPr>
              <a:t>PonnaarrBJP</a:t>
            </a:r>
            <a:r>
              <a:rPr lang="en-US" sz="2800" dirty="0" smtClean="0"/>
              <a:t>) is missing from Politwoops India 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3" y="1752600"/>
            <a:ext cx="8922636" cy="1981200"/>
          </a:xfrm>
        </p:spPr>
      </p:pic>
      <p:sp>
        <p:nvSpPr>
          <p:cNvPr id="5" name="Google Shape;165;p20">
            <a:hlinkClick r:id="rId4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5"/>
              </a:rPr>
              <a:t>https://www.politwoops.com/p/india/PonnaarrBJP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EC02-13B1-4758-9A31-FD74F6A8F389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State </a:t>
            </a:r>
            <a:r>
              <a:rPr lang="en-US" sz="3200" dirty="0"/>
              <a:t>r</a:t>
            </a:r>
            <a:r>
              <a:rPr lang="en-US" sz="3200" dirty="0" smtClean="0"/>
              <a:t>epresentative's Twitter handle is missing from Politwoops India (Not a surprise!!!)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1752600"/>
            <a:ext cx="8991600" cy="1807099"/>
          </a:xfrm>
        </p:spPr>
      </p:pic>
      <p:sp>
        <p:nvSpPr>
          <p:cNvPr id="5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https://www.politwoops.com/p/india/iSureshBjp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70C2-4A9C-4D88-83D8-F45EC2C05BA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600" b="1" u="sng" dirty="0" smtClean="0"/>
              <a:t>Politwoops India</a:t>
            </a:r>
            <a:r>
              <a:rPr lang="en-US" sz="3600" b="1" dirty="0" smtClean="0"/>
              <a:t> has no information for us. Now let’s check the </a:t>
            </a:r>
            <a:r>
              <a:rPr lang="en-US" sz="3600" b="1" u="sng" dirty="0" smtClean="0"/>
              <a:t>web archives</a:t>
            </a:r>
            <a:r>
              <a:rPr lang="en-US" sz="3600" b="1" dirty="0"/>
              <a:t> </a:t>
            </a:r>
            <a:r>
              <a:rPr lang="en-US" sz="3600" b="1" dirty="0" smtClean="0"/>
              <a:t>(except archive.is).</a:t>
            </a:r>
            <a:endParaRPr lang="en-US" sz="36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0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Memento Count for all the Twitter handles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0174946"/>
              </p:ext>
            </p:extLst>
          </p:nvPr>
        </p:nvGraphicFramePr>
        <p:xfrm>
          <a:off x="457200" y="1752600"/>
          <a:ext cx="82296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6172200"/>
              </a:tblGrid>
              <a:tr h="2946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Memento Count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Twitter Handle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@</a:t>
                      </a:r>
                      <a:r>
                        <a:rPr lang="en-US" dirty="0" err="1" smtClean="0"/>
                        <a:t>iSureshBjp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@</a:t>
                      </a:r>
                      <a:r>
                        <a:rPr lang="en-US" dirty="0" err="1" smtClean="0"/>
                        <a:t>ImashishjhaAj</a:t>
                      </a:r>
                      <a:r>
                        <a:rPr lang="en-US" dirty="0" smtClean="0"/>
                        <a:t>, @</a:t>
                      </a:r>
                      <a:r>
                        <a:rPr lang="en-US" dirty="0" err="1" smtClean="0"/>
                        <a:t>rakasera</a:t>
                      </a:r>
                      <a:r>
                        <a:rPr lang="en-US" dirty="0" smtClean="0"/>
                        <a:t> , @</a:t>
                      </a:r>
                      <a:r>
                        <a:rPr lang="en-US" dirty="0" err="1" smtClean="0"/>
                        <a:t>iHirenShukla</a:t>
                      </a:r>
                      <a:r>
                        <a:rPr lang="en-US" dirty="0" smtClean="0"/>
                        <a:t>, @</a:t>
                      </a:r>
                      <a:r>
                        <a:rPr lang="en-US" dirty="0" err="1" smtClean="0"/>
                        <a:t>mahindrbahubali</a:t>
                      </a:r>
                      <a:r>
                        <a:rPr lang="en-US" dirty="0" smtClean="0"/>
                        <a:t>, @</a:t>
                      </a:r>
                      <a:r>
                        <a:rPr lang="en-US" dirty="0" err="1" smtClean="0"/>
                        <a:t>SamrahAimani</a:t>
                      </a:r>
                      <a:r>
                        <a:rPr lang="en-US" dirty="0" smtClean="0"/>
                        <a:t>, @</a:t>
                      </a:r>
                      <a:r>
                        <a:rPr lang="en-US" dirty="0" err="1" smtClean="0"/>
                        <a:t>prangshudeb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@BJP4Assam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@Lakshya2019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@</a:t>
                      </a:r>
                      <a:r>
                        <a:rPr lang="en-US" dirty="0" err="1" smtClean="0"/>
                        <a:t>bk_chudasama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@</a:t>
                      </a:r>
                      <a:r>
                        <a:rPr lang="en-US" dirty="0" err="1" smtClean="0"/>
                        <a:t>PonnarrBJP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3A038-32E2-42AB-85D5-ECC7EA78EFD0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597013" y="4158734"/>
            <a:ext cx="231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Union Minister’s account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49412" y="3048000"/>
            <a:ext cx="2135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Party’s official </a:t>
            </a:r>
            <a:r>
              <a:rPr lang="en-US" sz="1400" b="1" dirty="0">
                <a:solidFill>
                  <a:srgbClr val="FF0000"/>
                </a:solidFill>
              </a:rPr>
              <a:t>a</a:t>
            </a:r>
            <a:r>
              <a:rPr lang="en-US" sz="1400" b="1" dirty="0" smtClean="0">
                <a:solidFill>
                  <a:srgbClr val="FF0000"/>
                </a:solidFill>
              </a:rPr>
              <a:t>ccount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82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PonnarrBJP</a:t>
            </a:r>
            <a:r>
              <a:rPr lang="en-US" dirty="0" smtClean="0"/>
              <a:t> TimeMap (7 Mementos)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>
                <a:latin typeface="Courier New" pitchFamily="49" charset="0"/>
                <a:cs typeface="Courier New" pitchFamily="49" charset="0"/>
              </a:rPr>
              <a:t>msiddique@msiddique-XPS-13-9360:~$ curl </a:t>
            </a:r>
            <a:r>
              <a:rPr lang="en-US" sz="1300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  <a:hlinkClick r:id="rId2"/>
              </a:rPr>
              <a:t>twitter.com/PonnaarrBJP</a:t>
            </a:r>
            <a:endParaRPr lang="en-US" sz="13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3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sz="13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3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….</a:t>
            </a:r>
          </a:p>
          <a:p>
            <a:pPr marL="0" indent="0">
              <a:buNone/>
            </a:pP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20190107045908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"http://web.archive.org/web/20190107045908/https://twitter.com/PonnaarrBJP",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"first memento",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"Mon, 07 Jan 2019 04:59:08 GMT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20190214091551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"http://web.archive.org/web/20190214091551/https://twitter.com/ponnaarrbjp",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"memento",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"Thu, 14 Feb 2019 09:15:51 GMT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20190215073055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"http://web.archive.org/web/20190215073055/https://twitter.com/ponnaarrbjp",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"memento",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"Fri, 15 Feb 2019 07:30:55 GMT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20190218101106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"http://web.archive.org/web/20190218101106/https://twitter.com/ponnaarrbjp",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"memento",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"Mon, 18 Feb 2019 10:11:06 GMT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20190219103324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"http://web.archive.org/web/20190219103324/https://twitter.com/ponnaarrbjp",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"memento",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"Tue, 19 Feb 2019 10:33:24 GMT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20190220114539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"http://web.archive.org/web/20190220114539/https://twitter.com/ponnaarrbjp",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"memento",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"Wed, 20 Feb 2019 11:45:39 GMT</a:t>
            </a: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300" dirty="0" smtClean="0">
                <a:latin typeface="Courier New" pitchFamily="49" charset="0"/>
                <a:cs typeface="Courier New" pitchFamily="49" charset="0"/>
              </a:rPr>
              <a:t>20190221140602 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"http://web.archive.org/web/20190221140602/https://twitter.com/ponnaarrbjp",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"last memento", "</a:t>
            </a:r>
            <a:r>
              <a:rPr lang="en-US" sz="13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300" dirty="0">
                <a:latin typeface="Courier New" pitchFamily="49" charset="0"/>
                <a:cs typeface="Courier New" pitchFamily="49" charset="0"/>
              </a:rPr>
              <a:t>": "Thu, 21 Feb 2019 14:06:02 GMT"}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5212-46C9-429B-AC06-2F0FA33907E7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No memento captures the 12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February, 2019 tweet fiasco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msiddique@msiddique-XPS-13-9360:~$ curl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http://localhost:1208/timemap/cdxj/https://twitter.com/PonnaarrBJP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….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20190107045908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": "http://web.archive.org/web/20190107045908/https://twitter.com/PonnaarrBJP",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": "first memento",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": "Mon, 07 Jan 2019 04:59:08 GMT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20190214091551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": "http://web.archive.org/web/20190214091551/https://twitter.com/ponnaarrbjp",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": "memento",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": "Thu, 14 Feb 2019 09:15:51 GMT"}</a:t>
            </a:r>
          </a:p>
          <a:p>
            <a:pPr marL="0" indent="0"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20190215073055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{"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": "http://web.archive.org/web/20190215073055/https://twitter.com/ponnaarrbjp",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": "memento",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": "Fri, 15 Feb 2019 07:30:55 GMT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4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@BJP4Assam TimeMap (1 Memento)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dirty="0">
                <a:latin typeface="Courier New" pitchFamily="49" charset="0"/>
                <a:cs typeface="Courier New" pitchFamily="49" charset="0"/>
              </a:rPr>
              <a:t>msiddique@msiddique-XPS-13-9360:~$ curl </a:t>
            </a:r>
            <a:r>
              <a:rPr lang="en-US" sz="1700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  <a:hlinkClick r:id="rId2"/>
              </a:rPr>
              <a:t>twitter.com/BJP4Assam</a:t>
            </a:r>
            <a:endParaRPr lang="en-US" sz="17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context ["http://tools.ietf.org/html/rfc7089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id {"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": "http://localhost:1208/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cdxj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/https://twitter.com/BJP4Assam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keys ["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memento_datetime_YYYYMMDDhhmmss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meta {"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original_uri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": "https://twitter.com/BJP4Assam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meta {"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timegate_uri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": "http://localhost:1208/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timegate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/https://twitter.com/BJP4Assam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sz="17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7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….</a:t>
            </a:r>
          </a:p>
          <a:p>
            <a:pPr marL="0" indent="0">
              <a:buNone/>
            </a:pPr>
            <a:r>
              <a:rPr lang="en-US" sz="1700" b="1" dirty="0" smtClean="0">
                <a:latin typeface="Courier New" pitchFamily="49" charset="0"/>
                <a:cs typeface="Courier New" pitchFamily="49" charset="0"/>
              </a:rPr>
              <a:t>20190213082005</a:t>
            </a:r>
            <a:r>
              <a:rPr lang="en-US" sz="17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": "http://web.archive.org/web/20190213082005/https://twitter.com/BJP4Assam", "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": "first last memento", "</a:t>
            </a:r>
            <a:r>
              <a:rPr lang="en-US" sz="17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700" dirty="0">
                <a:latin typeface="Courier New" pitchFamily="49" charset="0"/>
                <a:cs typeface="Courier New" pitchFamily="49" charset="0"/>
              </a:rPr>
              <a:t>": "Wed, 13 Feb 2019 08:20:05 GMT"}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5334000"/>
            <a:ext cx="81534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BA4E-7E19-4372-AE00-F0D12DC7ECC8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0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bk_chudasama</a:t>
            </a:r>
            <a:r>
              <a:rPr lang="en-US" sz="3200" dirty="0" smtClean="0"/>
              <a:t> TimeMap (3 Mementos)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>
                <a:latin typeface="Courier New" pitchFamily="49" charset="0"/>
                <a:cs typeface="Courier New" pitchFamily="49" charset="0"/>
              </a:rPr>
              <a:t>msiddique@msiddique-XPS-13-9360:~$ curl </a:t>
            </a:r>
            <a:r>
              <a:rPr lang="en-US" sz="1500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  <a:hlinkClick r:id="rId2"/>
              </a:rPr>
              <a:t>twitter.com/bk_chudasama</a:t>
            </a: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context ["http://tools.ietf.org/html/rfc7089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id {"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"http://localhost:1208/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cdxj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/https://twitter.com/bk_chudasama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keys ["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memento_datetime_YYYYMMDDhhmmss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0" indent="0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meta {"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original_uri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"https://twitter.com/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bk_chudasama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5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5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20150902173824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"http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://web.archive.org/web/20150902173824/http://twitter.com/bk_chudasama", 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"first memento", 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"Wed, 02 Sep 2015 17:38:24 GMT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20150902173825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"http://web.archive.org/web/20150902173825/https://twitter.com/bk_chudasama", 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"memento", 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"Wed, 02 Sep 2015 17:38:25 GMT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20180330072227 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"http://web.archive.org/web/20180330072227/https://twitter.com/bk_chudasama", 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"last memento", "</a:t>
            </a:r>
            <a:r>
              <a:rPr lang="en-US" sz="15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500" dirty="0">
                <a:latin typeface="Courier New" pitchFamily="49" charset="0"/>
                <a:cs typeface="Courier New" pitchFamily="49" charset="0"/>
              </a:rPr>
              <a:t>": "Fri, 30 Mar 2018 07:22:27 GMT"}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3733800"/>
            <a:ext cx="8153400" cy="281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82EA5-7979-4EED-B1AC-74C7261C7F7D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20822" y="3426023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No memento from 2019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910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b="1" dirty="0" smtClean="0"/>
          </a:p>
          <a:p>
            <a:pPr marL="0" indent="0" algn="ctr">
              <a:buNone/>
            </a:pPr>
            <a:endParaRPr lang="en-US" sz="3200" b="1" dirty="0"/>
          </a:p>
          <a:p>
            <a:pPr marL="0" indent="0" algn="ctr">
              <a:buNone/>
            </a:pPr>
            <a:r>
              <a:rPr lang="en-US" sz="3200" b="1" dirty="0" smtClean="0"/>
              <a:t>Web archives (except archive.is) do not have enough mementos to provide us with any tweet deletion evidence. </a:t>
            </a:r>
            <a:endParaRPr lang="en-US" sz="32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9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Tweet Rate/day and Retweet Ratio explained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3000" dirty="0" smtClean="0"/>
                  <a:t>Retweet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𝑁𝑢𝑚𝑏𝑒𝑟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𝑜𝑓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𝑅𝑒𝑡𝑤𝑒𝑒𝑡𝑠</m:t>
                        </m:r>
                      </m:num>
                      <m:den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𝑇𝑜𝑡𝑎𝑙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𝑛𝑢𝑚𝑏𝑒𝑟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𝑜𝑓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latin typeface="Cambria Math"/>
                            <a:ea typeface="Cambria Math" pitchFamily="18" charset="0"/>
                          </a:rPr>
                          <m:t>𝑇𝑤𝑒𝑒𝑡𝑠</m:t>
                        </m:r>
                      </m:den>
                    </m:f>
                  </m:oMath>
                </a14:m>
                <a:endParaRPr lang="en-US" sz="3200" i="1" dirty="0" smtClean="0">
                  <a:latin typeface="Cambria Math" pitchFamily="18" charset="0"/>
                  <a:ea typeface="Cambria Math" pitchFamily="18" charset="0"/>
                </a:endParaRPr>
              </a:p>
              <a:p>
                <a:endParaRPr lang="en-US" sz="3000" i="1" dirty="0">
                  <a:latin typeface="Cambria Math"/>
                </a:endParaRPr>
              </a:p>
              <a:p>
                <a:r>
                  <a:rPr lang="en-US" sz="3000" dirty="0" smtClean="0"/>
                  <a:t>Tweet Rate/day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3000" b="0" i="1" dirty="0" smtClean="0">
                            <a:latin typeface="Cambria Math"/>
                          </a:rPr>
                          <m:t>𝑇𝑜𝑡𝑎𝑙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𝑛𝑢𝑚𝑏𝑒𝑟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𝑜𝑓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sz="3000" i="1" dirty="0" smtClean="0">
                            <a:latin typeface="Cambria Math"/>
                          </a:rPr>
                          <m:t>𝑇𝑤𝑒𝑒𝑡𝑠</m:t>
                        </m:r>
                      </m:num>
                      <m:den>
                        <m:r>
                          <a:rPr lang="en-US" sz="3000" b="0" i="1" dirty="0" smtClean="0">
                            <a:latin typeface="Cambria Math"/>
                          </a:rPr>
                          <m:t>𝑇𝑖𝑚𝑒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𝑑𝑢𝑟𝑎𝑡𝑖𝑜𝑛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𝑖𝑛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𝑑𝑎𝑦𝑠</m:t>
                        </m:r>
                        <m:r>
                          <a:rPr lang="en-US" sz="3000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endParaRPr lang="en-US" sz="3000" dirty="0" smtClean="0"/>
              </a:p>
              <a:p>
                <a:endParaRPr lang="en-US" dirty="0" smtClean="0"/>
              </a:p>
              <a:p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 Note: 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1800" dirty="0" smtClean="0"/>
                  <a:t>Total number of Tweets is fetch from Twitter API’s GET statuses/user_timeline endpoint which returns the recent 3200 tweets for the Twitter handle.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1800" dirty="0" smtClean="0"/>
                  <a:t>Time duration is found over the recent 3200 tweets.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1800" dirty="0" smtClean="0"/>
                  <a:t>Retweets are found by parsing out retweet statuses from the recent 3200 tweets.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125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Google Shape;165;p20">
            <a:hlinkClick r:id="rId3"/>
          </p:cNvPr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https://developer.twitter.com/en/docs/tweets/timelines/api-reference/get-statuses-user_timeline.html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267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Social Media’s impact on 2014 Indian Parliamentary Elections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" y="1676400"/>
            <a:ext cx="9044084" cy="4473895"/>
          </a:xfrm>
        </p:spPr>
      </p:pic>
      <p:sp>
        <p:nvSpPr>
          <p:cNvPr id="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https://www.prweek.com/article/1312443/indias-bjp-used-data-analytics-swing-voters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371600" y="5334000"/>
            <a:ext cx="3657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548C8-A1B0-40DB-BF9A-42E7AB4160CC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4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@</a:t>
            </a:r>
            <a:r>
              <a:rPr lang="en-US" sz="2800" dirty="0" err="1" smtClean="0"/>
              <a:t>bk_chudasama</a:t>
            </a:r>
            <a:r>
              <a:rPr lang="en-US" sz="2800" dirty="0"/>
              <a:t> </a:t>
            </a:r>
            <a:r>
              <a:rPr lang="en-US" sz="2800" dirty="0" smtClean="0"/>
              <a:t>tweets a lot of original content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5257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600" dirty="0" smtClean="0"/>
          </a:p>
          <a:p>
            <a:endParaRPr lang="en-US" sz="1400" dirty="0" smtClean="0"/>
          </a:p>
          <a:p>
            <a:r>
              <a:rPr lang="en-US" sz="1400" dirty="0" smtClean="0"/>
              <a:t>Note: Retweet Ratio and Tweet Rate calculated over recent 3200 tweets fetched from Twitter API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90568"/>
              </p:ext>
            </p:extLst>
          </p:nvPr>
        </p:nvGraphicFramePr>
        <p:xfrm>
          <a:off x="76200" y="1387299"/>
          <a:ext cx="8991600" cy="5013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320"/>
                <a:gridCol w="1798320"/>
                <a:gridCol w="1798320"/>
                <a:gridCol w="1798320"/>
                <a:gridCol w="1798320"/>
              </a:tblGrid>
              <a:tr h="83100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Twitter</a:t>
                      </a:r>
                      <a:r>
                        <a:rPr lang="en-US" baseline="0" dirty="0" smtClean="0"/>
                        <a:t> Handle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Retweet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Tweet  Rate/day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Tweet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Tweet fetched from Twitter API</a:t>
                      </a:r>
                      <a:endParaRPr lang="en-US" dirty="0"/>
                    </a:p>
                  </a:txBody>
                  <a:tcPr/>
                </a:tc>
              </a:tr>
              <a:tr h="44746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PonnaarrBJP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22.27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11320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3235</a:t>
                      </a:r>
                      <a:endParaRPr lang="en-US" dirty="0"/>
                    </a:p>
                  </a:txBody>
                  <a:tcPr/>
                </a:tc>
              </a:tr>
              <a:tr h="2788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BJP4Assam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138.47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13071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3255</a:t>
                      </a:r>
                      <a:endParaRPr lang="en-US" dirty="0"/>
                    </a:p>
                  </a:txBody>
                  <a:tcPr/>
                </a:tc>
              </a:tr>
              <a:tr h="2788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iHirenShukla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273.06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18589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3249</a:t>
                      </a:r>
                      <a:endParaRPr lang="en-US" dirty="0"/>
                    </a:p>
                  </a:txBody>
                  <a:tcPr/>
                </a:tc>
              </a:tr>
              <a:tr h="4804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bk_chudasama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2273.25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81757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3245</a:t>
                      </a:r>
                      <a:endParaRPr lang="en-US" dirty="0"/>
                    </a:p>
                  </a:txBody>
                  <a:tcPr/>
                </a:tc>
              </a:tr>
              <a:tr h="2788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prangshudeb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3237</a:t>
                      </a:r>
                      <a:endParaRPr lang="en-US" dirty="0"/>
                    </a:p>
                  </a:txBody>
                  <a:tcPr/>
                </a:tc>
              </a:tr>
              <a:tr h="2788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rakasera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0.069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8938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3246</a:t>
                      </a:r>
                      <a:endParaRPr lang="en-US" dirty="0"/>
                    </a:p>
                  </a:txBody>
                  <a:tcPr/>
                </a:tc>
              </a:tr>
              <a:tr h="447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ImashishjhaAj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2044</a:t>
                      </a:r>
                      <a:endParaRPr lang="en-US" dirty="0"/>
                    </a:p>
                  </a:txBody>
                  <a:tcPr/>
                </a:tc>
              </a:tr>
              <a:tr h="447466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SarmahAimani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2632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2589</a:t>
                      </a:r>
                      <a:endParaRPr lang="en-US" dirty="0"/>
                    </a:p>
                  </a:txBody>
                  <a:tcPr/>
                </a:tc>
              </a:tr>
              <a:tr h="447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Lakshya2019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290.42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70908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3227</a:t>
                      </a:r>
                      <a:endParaRPr lang="en-US" dirty="0"/>
                    </a:p>
                  </a:txBody>
                  <a:tcPr/>
                </a:tc>
              </a:tr>
              <a:tr h="2788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iSureshBjp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0.41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733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3505200"/>
            <a:ext cx="9067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Matrix representation of identical tweets between different accounts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458200" cy="491869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2590800"/>
            <a:ext cx="8458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429000"/>
            <a:ext cx="8458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8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Top 10 most retweeted handles found in our dataset </a:t>
            </a:r>
            <a:endParaRPr lang="en-US" sz="28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660858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5638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Twitter Handle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hlinkClick r:id="rId3"/>
                        </a:rPr>
                        <a:t>@</a:t>
                      </a:r>
                      <a:r>
                        <a:rPr lang="en-US" dirty="0" err="1" smtClean="0">
                          <a:hlinkClick r:id="rId3"/>
                        </a:rPr>
                        <a:t>narendramodi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Prime Minister of India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4"/>
                        </a:rPr>
                        <a:t>@BJP4India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Official account of BJP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5"/>
                        </a:rPr>
                        <a:t>@BJP4Gujarat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Official account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BJP Gujrat (a state)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6"/>
                        </a:rPr>
                        <a:t>@</a:t>
                      </a:r>
                      <a:r>
                        <a:rPr lang="en-US" dirty="0" err="1" smtClean="0">
                          <a:hlinkClick r:id="rId6"/>
                        </a:rPr>
                        <a:t>AmitShah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BJP Party President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7"/>
                        </a:rPr>
                        <a:t>@</a:t>
                      </a:r>
                      <a:r>
                        <a:rPr lang="en-US" dirty="0" err="1" smtClean="0">
                          <a:hlinkClick r:id="rId7"/>
                        </a:rPr>
                        <a:t>PMOIndia</a:t>
                      </a:r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Prime Minister’s Office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8"/>
                        </a:rPr>
                        <a:t>@</a:t>
                      </a:r>
                      <a:r>
                        <a:rPr lang="en-US" dirty="0" err="1" smtClean="0">
                          <a:hlinkClick r:id="rId8"/>
                        </a:rPr>
                        <a:t>Sarbanandsonwal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Chief Minister of Assam (a state)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9"/>
                        </a:rPr>
                        <a:t>@</a:t>
                      </a:r>
                      <a:r>
                        <a:rPr lang="en-US" dirty="0" err="1" smtClean="0">
                          <a:hlinkClick r:id="rId9"/>
                        </a:rPr>
                        <a:t>Himantabiswa</a:t>
                      </a:r>
                      <a:r>
                        <a:rPr lang="en-US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Minister from Assam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  <a:hlinkClick r:id="rId10"/>
                        </a:rPr>
                        <a:t>@BJP4Assam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Official account of BJP</a:t>
                      </a:r>
                      <a:r>
                        <a:rPr lang="en-US" baseline="0" dirty="0" smtClean="0"/>
                        <a:t> Assam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11"/>
                        </a:rPr>
                        <a:t>@</a:t>
                      </a:r>
                      <a:r>
                        <a:rPr lang="en-US" dirty="0" err="1" smtClean="0">
                          <a:hlinkClick r:id="rId11"/>
                        </a:rPr>
                        <a:t>CMOfficeAssam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Assam Chief Minister’s Office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12"/>
                        </a:rPr>
                        <a:t>@</a:t>
                      </a:r>
                      <a:r>
                        <a:rPr lang="en-US" dirty="0" err="1" smtClean="0">
                          <a:hlinkClick r:id="rId12"/>
                        </a:rPr>
                        <a:t>DDNewsLive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Government News Channel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4544650"/>
            <a:ext cx="8229600" cy="408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81019" y="3982245"/>
            <a:ext cx="215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Handle which tweeted the manipulated tweets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54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53% of retweets are from top 10 handles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8437306"/>
              </p:ext>
            </p:extLst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Total</a:t>
                      </a:r>
                      <a:r>
                        <a:rPr lang="en-US" b="0" baseline="0" dirty="0" smtClean="0"/>
                        <a:t> Tweets fetched using Twitter API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28113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Count</a:t>
                      </a:r>
                      <a:r>
                        <a:rPr lang="en-US" b="0" baseline="0" dirty="0" smtClean="0"/>
                        <a:t> of</a:t>
                      </a:r>
                      <a:r>
                        <a:rPr lang="en-US" b="0" dirty="0" smtClean="0"/>
                        <a:t> Retweet handles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1276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Total Retweets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13705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Top 10 Retweet handles count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7197 (52.51%)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Top 20 Retweet handles count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8307 (60.6%)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Top 50 Retweet handles count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9763 (71.24%)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Top 250 Retweet handles count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12055 (87.96%)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Top 500 Retweet handles count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12822 (93.56%)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highlights from the 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Most of the tweets referred by </a:t>
            </a:r>
            <a:r>
              <a:rPr lang="en-US" dirty="0" smtClean="0">
                <a:hlinkClick r:id="rId2"/>
              </a:rPr>
              <a:t>@</a:t>
            </a:r>
            <a:r>
              <a:rPr lang="en-US" dirty="0" err="1" smtClean="0">
                <a:hlinkClick r:id="rId2"/>
              </a:rPr>
              <a:t>free_thinker</a:t>
            </a:r>
            <a:r>
              <a:rPr lang="en-US" dirty="0" smtClean="0"/>
              <a:t> in his tweet thread are deleted and also absent in the web archives.</a:t>
            </a:r>
          </a:p>
          <a:p>
            <a:pPr algn="just"/>
            <a:r>
              <a:rPr lang="en-US" dirty="0" smtClean="0"/>
              <a:t>None </a:t>
            </a:r>
            <a:r>
              <a:rPr lang="en-US" dirty="0" smtClean="0"/>
              <a:t>of the Twitter accounts have ample enough mementos in the web archives that can be used for deleted tweets analysis.</a:t>
            </a:r>
          </a:p>
          <a:p>
            <a:pPr algn="just"/>
            <a:r>
              <a:rPr lang="en-US" dirty="0"/>
              <a:t>@bk_chudasama, co-convener of the BJP IT Cell, fell for the trap who tweets more than 2000 Tweets/day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50% of the tweets are retweets with 52% of the retweets coming from top 10 retweeted handles.</a:t>
            </a:r>
          </a:p>
          <a:p>
            <a:pPr algn="just"/>
            <a:r>
              <a:rPr lang="en-US" dirty="0" smtClean="0"/>
              <a:t>Politwoops India misses out on the Twitter handle of Union Minister of India.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6A13B-593B-4CB8-B6C8-BF3E896DABA6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80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(What have we learned?)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It is better to have </a:t>
            </a:r>
            <a:r>
              <a:rPr lang="en-US" dirty="0" smtClean="0"/>
              <a:t>both the Tweet </a:t>
            </a:r>
            <a:r>
              <a:rPr lang="en-US" dirty="0"/>
              <a:t>URLs </a:t>
            </a:r>
            <a:r>
              <a:rPr lang="en-US" dirty="0" smtClean="0"/>
              <a:t>and</a:t>
            </a:r>
            <a:r>
              <a:rPr lang="en-US" dirty="0" smtClean="0"/>
              <a:t> </a:t>
            </a:r>
            <a:r>
              <a:rPr lang="en-US" dirty="0"/>
              <a:t>screen shots of controversial </a:t>
            </a:r>
            <a:r>
              <a:rPr lang="en-US" dirty="0" smtClean="0"/>
              <a:t>tweets over a screen shot.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/>
              <a:t>For finding deleted tweets, web archives work effectively for popular accounts but for less popular accounts this approach might not work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It is easier to use </a:t>
            </a:r>
            <a:r>
              <a:rPr lang="en-US" dirty="0" smtClean="0">
                <a:hlinkClick r:id="rId2"/>
              </a:rPr>
              <a:t>Archive Now</a:t>
            </a:r>
            <a:r>
              <a:rPr lang="en-US" dirty="0" smtClean="0"/>
              <a:t> tool to push the tweets to multiple archives simultaneously over manually pushing it to each archive.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Politwoops India has an incomplete list of Twitter handles.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4000" dirty="0" smtClean="0"/>
              <a:t>Backup  Slides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31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iSureshBjp</a:t>
            </a:r>
            <a:r>
              <a:rPr lang="en-US" dirty="0" smtClean="0"/>
              <a:t> TimeMap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msiddique@msiddique-XPS-13-9360:~$ curl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twitter.com/iSureshBjp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Access-Control-Expose-Headers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25 Feb 2019 03:51:38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404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page not found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C4916-265E-4D69-80DB-13F718E841F5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ImashishjhaAj</a:t>
            </a:r>
            <a:r>
              <a:rPr lang="en-US" dirty="0" smtClean="0"/>
              <a:t> TimeMap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msiddique@msiddique-XPS-13-9360:~$ curl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http://localhost:1208/timemap/cdxj/https://twitter.com/ImashishjhaAj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HTTP/1.1 404 Not 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Access-Control-Expose-Headers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25 Feb 2019 03:53:43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404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page not found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30BF8-C347-41B2-AE34-ABBFC926BFDD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rakasera</a:t>
            </a:r>
            <a:r>
              <a:rPr lang="en-US" dirty="0" smtClean="0"/>
              <a:t> TimeMap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msiddique@msiddique-XPS-13-9360:~$ curl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http://localhost:1208/timemap/cdxj/https://twitter.com/rakasera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HTTP/1.1 404 Not Found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Access-Control-Allow-Origin: *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Access-Control-Expose-Headers: Link, Location, X-Memento-Count, X-Generator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Content-Type: text/plain; charset=utf-8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X-Content-Type-Options: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X-Generator: MemGator:1.0-rc7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0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Mon, 25 Feb 2019 03:53:43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19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404 page not found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D180-2D2E-4999-924D-0C24148CD648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9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2019 Indian Parliamentary Elections are around the corner!!!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8984804" cy="4217505"/>
          </a:xfrm>
        </p:spPr>
      </p:pic>
      <p:sp>
        <p:nvSpPr>
          <p:cNvPr id="7" name="Google Shape;165;p20"/>
          <p:cNvSpPr txBox="1"/>
          <p:nvPr/>
        </p:nvSpPr>
        <p:spPr>
          <a:xfrm>
            <a:off x="76200" y="64770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www.bloombergquint.com/elections/it-s-all-about-modi-as-india-prepares-for-mammoth-2019-election-2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6C6F-E66E-4192-A756-0851267D1745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1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mahindrbahubali</a:t>
            </a:r>
            <a:r>
              <a:rPr lang="en-US" dirty="0" smtClean="0"/>
              <a:t> TimeMap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msiddique@msiddique-XPS-13-9360:~$ curl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twitter.com/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mahindrbahubali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Found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Access-Control-Allow-Origin: *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Access-Control-Expose-Headers: Link, Location, X-Memento-Count, X-Generator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Content-Type: text/plain; charset=utf-8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X-Content-Type-Options: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X-Generator: MemGator:1.0-rc7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0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Mon, 25 Feb 2019 03:53:43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19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404 page not found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9CB30-11A5-460B-9013-D357B139748B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SamrahAimani</a:t>
            </a:r>
            <a:r>
              <a:rPr lang="en-US" dirty="0" smtClean="0"/>
              <a:t> TimeMap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msiddique@msiddique-XPS-13-9360:~$ curl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twitter.com/SamrahAimani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Found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Access-Control-Allow-Origin: *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Access-Control-Expose-Headers: Link, Location, X-Memento-Count, X-Generator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Content-Type: text/plain; charset=utf-8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X-Content-Type-Options: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X-Generator: MemGator:1.0-rc7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0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Mon, 25 Feb 2019 03:53:43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19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404 page not found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56F2A-EB9A-40AF-8288-6A51DA45C94E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prangshudeb</a:t>
            </a:r>
            <a:r>
              <a:rPr lang="en-US" dirty="0" smtClean="0"/>
              <a:t> TimeMap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msiddique@msiddique-XPS-13-9360:~$ curl 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twitter.com/prangshudeb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Found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Access-Control-Allow-Origin: *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Access-Control-Expose-Headers: Link, Location, X-Memento-Count, X-Generator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Content-Type: text/plain; charset=utf-8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X-Content-Type-Options: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X-Generator: MemGator:1.0-rc7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0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Mon, 25 Feb 2019 03:53:43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19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404 page not found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60C1F-DDE5-4CE8-9C3C-EB319AEAC734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5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iHirenShukla</a:t>
            </a:r>
            <a:r>
              <a:rPr lang="en-US" dirty="0" smtClean="0"/>
              <a:t> TimeMap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msiddique@msiddique-XPS-13-9360:~$ curl -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http://localhost:1208/timemap/cdxj/https://twitter.com/iHirenShukla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HTTP/1.1 404 Not 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Access-Control-Allow-Origin: *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Access-Control-Expose-Headers: Link, Location, X-Memento-Count, 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Content-Type: text/plain; 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X-Generator: MemGator:1.0-rc7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Date: Mon, 25 Feb 2019 03:53:43 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Content-Length: 19</a:t>
            </a:r>
          </a:p>
          <a:p>
            <a:pPr marL="0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404 page not found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9EB2-FB10-448F-9EB0-75990AAA4B31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@Lakshya2019 TimeMap (2 Mementos)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87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msiddique@msiddique-XPS-13-9360:~$ curl </a:t>
            </a:r>
            <a:r>
              <a:rPr lang="en-US" sz="1600" dirty="0">
                <a:latin typeface="Courier New" pitchFamily="49" charset="0"/>
                <a:cs typeface="Courier New" pitchFamily="49" charset="0"/>
                <a:hlinkClick r:id="rId2"/>
              </a:rPr>
              <a:t>http://localhost:1208/timemap/cdxj/https://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  <a:hlinkClick r:id="rId2"/>
              </a:rPr>
              <a:t>twitter.com/Lakshya2019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context ["http://tools.ietf.org/html/rfc7089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id {"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": "http://localhost:1208/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cdxj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/https://twitter.com/Lakshya2019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keys ["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memento_datetime_YYYYMMDDhhmmss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"]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@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meta {"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original_uri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": "https://twitter.com/Lakshya2019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sz="16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6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20180330073056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": "http://web.archive.org/web/20180330073056/https://twitter.com/Lakshya2019", 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": "first memento", 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": "Fri, 30 Mar 2018 07:30:56 GMT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"}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20180613215317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{"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uri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": "http://archive.md/20180613215317/https://twitter.com/Lakshya2019", 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": "last memento", 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": "Wed, 13 Jun 2018 21:53:17 GMT"}</a:t>
            </a:r>
          </a:p>
        </p:txBody>
      </p:sp>
      <p:sp>
        <p:nvSpPr>
          <p:cNvPr id="4" name="Rectangle 3"/>
          <p:cNvSpPr/>
          <p:nvPr/>
        </p:nvSpPr>
        <p:spPr>
          <a:xfrm>
            <a:off x="521110" y="4419600"/>
            <a:ext cx="8089490" cy="205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D6F0-E45F-4DA7-8673-022501341774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44622" y="4111823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No memento from 2019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9721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Manipulating an Indian politician’s tweets (February 13, 2019)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01" y="1801996"/>
            <a:ext cx="8700502" cy="4703181"/>
          </a:xfrm>
        </p:spPr>
      </p:pic>
      <p:sp>
        <p:nvSpPr>
          <p:cNvPr id="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Article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https://techcrunch.com/2019/02/13/india-politician-tweets/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D9626-5A15-440A-B293-F3853E9F1B4E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Pratik Sinha broke the story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9005456" cy="4572000"/>
          </a:xfrm>
        </p:spPr>
      </p:pic>
      <p:sp>
        <p:nvSpPr>
          <p:cNvPr id="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https://twitter.com/free_thinker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6920B-9752-467F-91A4-960B0804CE63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free_thinker</a:t>
            </a:r>
            <a:r>
              <a:rPr lang="en-US" dirty="0" smtClean="0"/>
              <a:t> was archived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76400"/>
            <a:ext cx="8986839" cy="463836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https://web.archive.org/web/*/https://twitter.com/free_thinker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276600" y="3276600"/>
            <a:ext cx="32004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33600" y="2970659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Archived 54 times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276600" y="5715000"/>
            <a:ext cx="15240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5443835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He tweeted his content on 12</a:t>
            </a:r>
            <a:r>
              <a:rPr lang="en-US" sz="1400" b="1" baseline="30000" dirty="0" smtClean="0">
                <a:solidFill>
                  <a:srgbClr val="FF0000"/>
                </a:solidFill>
              </a:rPr>
              <a:t>th</a:t>
            </a:r>
            <a:r>
              <a:rPr lang="en-US" sz="1400" b="1" dirty="0" smtClean="0">
                <a:solidFill>
                  <a:srgbClr val="FF0000"/>
                </a:solidFill>
              </a:rPr>
              <a:t> of February, 2019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Hurray…. The whole thread is archived!!!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200"/>
            <a:ext cx="8711221" cy="47657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February 27,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Source: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https://web.archive.org/web/20190213160131/https://twitter.com/free_thinker/status/1095571793233043456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4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2060</TotalTime>
  <Words>2925</Words>
  <Application>Microsoft Office PowerPoint</Application>
  <PresentationFormat>On-screen Show (4:3)</PresentationFormat>
  <Paragraphs>598</Paragraphs>
  <Slides>54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Clarity</vt:lpstr>
      <vt:lpstr>Manipulating AN INDIAN POLITICIAN’s TWEET  IS WORRINGLY EASY TO DO SO !!! (Manipulating Tweets  Of Ruling Indian Political Party's IT Cell)</vt:lpstr>
      <vt:lpstr>Bhartiya Janta Party (BJP) wins 2014 Indian Parliamentary Elections</vt:lpstr>
      <vt:lpstr>Remember Cambridge Analytica and Facebook story!!! </vt:lpstr>
      <vt:lpstr>Social Media’s impact on 2014 Indian Parliamentary Elections</vt:lpstr>
      <vt:lpstr>2019 Indian Parliamentary Elections are around the corner!!!</vt:lpstr>
      <vt:lpstr>Manipulating an Indian politician’s tweets (February 13, 2019)</vt:lpstr>
      <vt:lpstr>Pratik Sinha broke the story</vt:lpstr>
      <vt:lpstr>@free_thinker was archived</vt:lpstr>
      <vt:lpstr>Hurray…. The whole thread is archived!!!</vt:lpstr>
      <vt:lpstr>Copy n Paste Champions</vt:lpstr>
      <vt:lpstr>Handles which tweeted out the manipulated tweets</vt:lpstr>
      <vt:lpstr>Deleted account courtesy of @mahindrbahubali</vt:lpstr>
      <vt:lpstr>Account was live on February 22, 2019</vt:lpstr>
      <vt:lpstr>Union Minister for Finance and Shopping</vt:lpstr>
      <vt:lpstr>A minister blaming his own government for failing on middle class agenda</vt:lpstr>
      <vt:lpstr>Another funny tweet from the minister</vt:lpstr>
      <vt:lpstr>BJP Assam Official Twitter Page</vt:lpstr>
      <vt:lpstr>Official state unit handle criticizes its own government</vt:lpstr>
      <vt:lpstr>@PonnaarrBJP tweets pushed to archive.is</vt:lpstr>
      <vt:lpstr>2 tweets for @PonnaarrBJP archived at  Archive.is</vt:lpstr>
      <vt:lpstr>One of the tweets from the news article</vt:lpstr>
      <vt:lpstr>One tweets is live on the web but another is 404</vt:lpstr>
      <vt:lpstr>Live Tweet from @PonnaarrBJP </vt:lpstr>
      <vt:lpstr>5 tweets for @BJP4Assam archived at archive.is</vt:lpstr>
      <vt:lpstr>Archive.is has 4 deleted and 1 live tweet for @BJP4Assam   </vt:lpstr>
      <vt:lpstr>Archive.is archival coverage for manipulated story related Twitter handles </vt:lpstr>
      <vt:lpstr>Better to have both the Tweet URLs and screenshots for a tweet</vt:lpstr>
      <vt:lpstr>Push your tweets to multiple archives</vt:lpstr>
      <vt:lpstr>Politwoops India: Tracks deleted tweets for politicians</vt:lpstr>
      <vt:lpstr>Union Minister’s Twitter handle (@PonnaarrBJP) is missing from Politwoops India </vt:lpstr>
      <vt:lpstr>State representative's Twitter handle is missing from Politwoops India (Not a surprise!!!)</vt:lpstr>
      <vt:lpstr>PowerPoint Presentation</vt:lpstr>
      <vt:lpstr>Memento Count for all the Twitter handles</vt:lpstr>
      <vt:lpstr>@PonnarrBJP TimeMap (7 Mementos)</vt:lpstr>
      <vt:lpstr>No memento captures the 12th February, 2019 tweet fiasco</vt:lpstr>
      <vt:lpstr>@BJP4Assam TimeMap (1 Memento)</vt:lpstr>
      <vt:lpstr>@bk_chudasama TimeMap (3 Mementos)</vt:lpstr>
      <vt:lpstr>PowerPoint Presentation</vt:lpstr>
      <vt:lpstr>Tweet Rate/day and Retweet Ratio explained</vt:lpstr>
      <vt:lpstr>@bk_chudasama tweets a lot of original content </vt:lpstr>
      <vt:lpstr>Matrix representation of identical tweets between different accounts</vt:lpstr>
      <vt:lpstr>Top 10 most retweeted handles found in our dataset </vt:lpstr>
      <vt:lpstr>53% of retweets are from top 10 handles</vt:lpstr>
      <vt:lpstr>Key highlights from the analysis</vt:lpstr>
      <vt:lpstr>Takeaway (What have we learned?)</vt:lpstr>
      <vt:lpstr>PowerPoint Presentation</vt:lpstr>
      <vt:lpstr>@iSureshBjp TimeMap</vt:lpstr>
      <vt:lpstr>@ImashishjhaAj TimeMap</vt:lpstr>
      <vt:lpstr>@rakasera TimeMap</vt:lpstr>
      <vt:lpstr>@mahindrbahubali TimeMap</vt:lpstr>
      <vt:lpstr>@SamrahAimani TimeMap</vt:lpstr>
      <vt:lpstr>@prangshudeb TimeMap</vt:lpstr>
      <vt:lpstr>@iHirenShukla TimeMap</vt:lpstr>
      <vt:lpstr>@Lakshya2019 TimeMap (2 Mementos)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Manipulating Tweets from an Indian Political Party's IT Cell</dc:title>
  <dc:creator>nauman</dc:creator>
  <cp:lastModifiedBy>nauman</cp:lastModifiedBy>
  <cp:revision>130</cp:revision>
  <dcterms:created xsi:type="dcterms:W3CDTF">2019-02-24T18:51:55Z</dcterms:created>
  <dcterms:modified xsi:type="dcterms:W3CDTF">2019-02-27T17:50:31Z</dcterms:modified>
</cp:coreProperties>
</file>